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7DBAD8-D153-4737-B570-148246CB346C}">
  <a:tblStyle styleId="{497DBAD8-D153-4737-B570-148246CB34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d3364860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d3364860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98b7e4b6adc8bf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98b7e4b6adc8bf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d3364860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d3364860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d447e74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d447e74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d301d5ebe_1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d301d5eb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d301d5eb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d301d5eb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d301d5ebe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d301d5eb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f296e12543a43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f296e12543a43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d3364860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d3364860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d3364860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d3364860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d3364860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d3364860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d3364860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d3364860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5" name="Google Shape;65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326600" y="314200"/>
            <a:ext cx="1530900" cy="22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5" name="Google Shape;15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4" name="Google Shape;24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6" name="Google Shape;4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hyperlink" Target="https://unsplash.com/photos/e0Y6J5ixUbg?utm_source=unsplash&amp;utm_medium=referral&amp;utm_content=creditCopyText" TargetMode="External"/><Relationship Id="rId5" Type="http://schemas.openxmlformats.org/officeDocument/2006/relationships/hyperlink" Target="https://unsplash.com/search/photos/hands?utm_source=unsplash&amp;utm_medium=referral&amp;utm_content=creditCopyText" TargetMode="External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HljWaihrIjM" TargetMode="External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-i6.informatik.rwth-aachen.de/~forster/database-rwth-phoenix.php" TargetMode="External"/><Relationship Id="rId4" Type="http://schemas.openxmlformats.org/officeDocument/2006/relationships/hyperlink" Target="http://chalearnlap.cvc.uab.es/dataset/21/description/" TargetMode="External"/><Relationship Id="rId5" Type="http://schemas.openxmlformats.org/officeDocument/2006/relationships/hyperlink" Target="http://ledasila.aau.at" TargetMode="External"/><Relationship Id="rId6" Type="http://schemas.openxmlformats.org/officeDocument/2006/relationships/hyperlink" Target="https://20bn.com/datasets/jeste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xcKVcOI1DG2TphmzzhMLl51rpTeEqdOL/view" TargetMode="External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hyperlink" Target="https://drive.google.com/file/d/1wiHJvc_ekMuDqwCDFw_vYlRgYfHLmcTu/view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://image-net.org/challenges/LSVRC/2017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crcv.ucf.edu/data/UCF101.php" TargetMode="External"/><Relationship Id="rId4" Type="http://schemas.openxmlformats.org/officeDocument/2006/relationships/hyperlink" Target="http://chalearnlap.cvc.uab.es/dataset/21/description/" TargetMode="External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ssINeWRb58M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27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dlpbc/keras-kinetics-i3d" TargetMode="External"/><Relationship Id="rId4" Type="http://schemas.openxmlformats.org/officeDocument/2006/relationships/hyperlink" Target="https://competitions.codalab.org/forums/7071/1481/" TargetMode="External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hyperlink" Target="https://github.com/FrederikSchorr/sign-language" TargetMode="External"/><Relationship Id="rId6" Type="http://schemas.openxmlformats.org/officeDocument/2006/relationships/hyperlink" Target="https://github.com/FrederikSchorr/sign-language" TargetMode="External"/><Relationship Id="rId7" Type="http://schemas.openxmlformats.org/officeDocument/2006/relationships/hyperlink" Target="https://github.com/FrederikSchorr/sign-language" TargetMode="External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ctrTitle"/>
          </p:nvPr>
        </p:nvSpPr>
        <p:spPr>
          <a:xfrm>
            <a:off x="1462475" y="1597875"/>
            <a:ext cx="6762000" cy="838800"/>
          </a:xfrm>
          <a:prstGeom prst="rect">
            <a:avLst/>
          </a:prstGeom>
          <a:solidFill>
            <a:srgbClr val="F5F5F5">
              <a:alpha val="70770"/>
            </a:srgbClr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Sign Language Recognition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1462475" y="2538575"/>
            <a:ext cx="6762000" cy="784500"/>
          </a:xfrm>
          <a:prstGeom prst="rect">
            <a:avLst/>
          </a:prstGeom>
          <a:solidFill>
            <a:srgbClr val="F5F5F5">
              <a:alpha val="7077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Video Understanding through Deep Learning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Frederik Schorr | July 2018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6994125" y="4864500"/>
            <a:ext cx="21180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1111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</a:rPr>
              <a:t>Photo by </a:t>
            </a:r>
            <a:r>
              <a:rPr lang="en" sz="900" u="sng">
                <a:solidFill>
                  <a:schemeClr val="lt2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rawpixel</a:t>
            </a:r>
            <a:r>
              <a:rPr lang="en" sz="900">
                <a:solidFill>
                  <a:srgbClr val="111111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</a:rPr>
              <a:t> on </a:t>
            </a:r>
            <a:r>
              <a:rPr lang="en" sz="900" u="sng">
                <a:solidFill>
                  <a:schemeClr val="lt2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900"/>
          </a:p>
        </p:txBody>
      </p:sp>
      <p:sp>
        <p:nvSpPr>
          <p:cNvPr id="86" name="Google Shape;86;p14"/>
          <p:cNvSpPr txBox="1"/>
          <p:nvPr/>
        </p:nvSpPr>
        <p:spPr>
          <a:xfrm>
            <a:off x="1808125" y="475275"/>
            <a:ext cx="1642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2475" y="4409549"/>
            <a:ext cx="2419039" cy="5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0"/>
            <a:ext cx="822961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493" y="686575"/>
            <a:ext cx="3404301" cy="23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717800"/>
            <a:ext cx="3486625" cy="2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/>
          <p:nvPr/>
        </p:nvSpPr>
        <p:spPr>
          <a:xfrm rot="-5400000">
            <a:off x="-2386950" y="2378250"/>
            <a:ext cx="5152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 Language Recognition Prototype: Screenshot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>
            <p:ph type="title"/>
          </p:nvPr>
        </p:nvSpPr>
        <p:spPr>
          <a:xfrm>
            <a:off x="326600" y="314200"/>
            <a:ext cx="1719900" cy="22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Sign Language Recognition Prototype: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 min Video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Demo video of a prototype that &quot;understands&quot; sign language for deaf people. See https://docs.google.com/presentation/d/1KSgJM4jUusDoBsyTuJzTsLIoxWyv6fbBzojI38xYXsc/edit?usp=sharing or &#10;https://github.com/FrederikSchorr/sign-language" id="266" name="Google Shape;266;p24" title="Sign Language Recognition for Deaf Peopl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Future: From Sign to Sentence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350" y="1648188"/>
            <a:ext cx="6766752" cy="24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 txBox="1"/>
          <p:nvPr>
            <p:ph idx="1" type="body"/>
          </p:nvPr>
        </p:nvSpPr>
        <p:spPr>
          <a:xfrm>
            <a:off x="33725" y="4748875"/>
            <a:ext cx="9030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(1) Figure from </a:t>
            </a:r>
            <a:r>
              <a:rPr i="1" lang="en" sz="800"/>
              <a:t>Neural Sign Language Translation</a:t>
            </a:r>
            <a:r>
              <a:rPr lang="en" sz="800"/>
              <a:t>, Necati Cihan Camgoz, Simon Hadfield, Oscar Koller, Hermann Ney, Richard Bowden, 2018.   (2) Natural Language Processing</a:t>
            </a:r>
            <a:endParaRPr sz="800">
              <a:solidFill>
                <a:srgbClr val="FF9900"/>
              </a:solidFill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1443375" y="4353550"/>
            <a:ext cx="6280800" cy="50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Anybody interested in making this happen?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401725" y="1017800"/>
            <a:ext cx="1455300" cy="761100"/>
          </a:xfrm>
          <a:prstGeom prst="wedgeRectCallout">
            <a:avLst>
              <a:gd fmla="val 24258" name="adj1"/>
              <a:gd fmla="val 85876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Historically: 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Isolate signs in video stream, then translate 1-by-1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7131075" y="631975"/>
            <a:ext cx="1659600" cy="1146900"/>
          </a:xfrm>
          <a:prstGeom prst="wedgeRectCallout">
            <a:avLst>
              <a:gd fmla="val 2183" name="adj1"/>
              <a:gd fmla="val 70407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New end</a:t>
            </a:r>
            <a:r>
              <a:rPr lang="en" sz="1200">
                <a:solidFill>
                  <a:schemeClr val="dk2"/>
                </a:solidFill>
              </a:rPr>
              <a:t>-to-</a:t>
            </a:r>
            <a:r>
              <a:rPr lang="en" sz="1200">
                <a:solidFill>
                  <a:schemeClr val="dk2"/>
                </a:solidFill>
              </a:rPr>
              <a:t>end approach: 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Sign Language Translation</a:t>
            </a:r>
            <a:r>
              <a:rPr baseline="30000" lang="en" sz="1200">
                <a:solidFill>
                  <a:schemeClr val="dk2"/>
                </a:solidFill>
              </a:rPr>
              <a:t>(1)</a:t>
            </a:r>
            <a:r>
              <a:rPr lang="en" sz="1200">
                <a:solidFill>
                  <a:schemeClr val="dk2"/>
                </a:solidFill>
              </a:rPr>
              <a:t> merging video recognition 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with NLP</a:t>
            </a:r>
            <a:r>
              <a:rPr baseline="30000" lang="en" sz="1200">
                <a:solidFill>
                  <a:schemeClr val="dk2"/>
                </a:solidFill>
              </a:rPr>
              <a:t>(2) </a:t>
            </a:r>
            <a:endParaRPr baseline="30000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type="title"/>
          </p:nvPr>
        </p:nvSpPr>
        <p:spPr>
          <a:xfrm>
            <a:off x="311700" y="410000"/>
            <a:ext cx="73905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(Almost) No Large-Scale Sign Language Datasets Available</a:t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7702100" y="341725"/>
            <a:ext cx="1130100" cy="306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83" name="Google Shape;283;p26"/>
          <p:cNvGraphicFramePr/>
          <p:nvPr/>
        </p:nvGraphicFramePr>
        <p:xfrm>
          <a:off x="431100" y="12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{497DBAD8-D153-4737-B570-148246CB346C}</a:tableStyleId>
              </a:tblPr>
              <a:tblGrid>
                <a:gridCol w="1992425"/>
                <a:gridCol w="6408675"/>
              </a:tblGrid>
              <a:tr h="3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Phoenix Weather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 by RWTH Aachen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Based on 2009-2011 weather forecast on german TV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Isolated gestures and whole annotated sentences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 signers, very homogenous TV setting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ChaLearn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 by </a:t>
                      </a:r>
                      <a:b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Barcelona University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249 (isolated) human gestures, 50.000 videos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21 signers, heterogenous background settings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Validation/test set performed by “new” signers ⇒ very hard challenge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Subset of 20 Italian sign language gestures used for this prototype</a:t>
                      </a:r>
                      <a:endParaRPr>
                        <a:solidFill>
                          <a:schemeClr val="accent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LedaSila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 by </a:t>
                      </a:r>
                      <a:b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Alpen Adria Universität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Lexicon for Austrian sign language, 16.000 signs, 33.000 videos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words occur only once, only 10 words occur more than 20 times ⇒ not enough for neural network training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20BN Jester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 by twentybn.com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27 human gestures, 150.000 videos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 to sign language gestures - but with very low complexity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 language on public TV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Several public tv stations offer sign language streams with subtitles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These could probably be scrapped ⇒ separate project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265500" y="185050"/>
            <a:ext cx="4045200" cy="1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Sign Language for Deaf People</a:t>
            </a:r>
            <a:endParaRPr sz="3000"/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265500" y="1611225"/>
            <a:ext cx="4045200" cy="33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~</a:t>
            </a:r>
            <a:r>
              <a:rPr lang="en" sz="1800"/>
              <a:t>1-3 deaf in 1.000 people </a:t>
            </a:r>
            <a:br>
              <a:rPr lang="en" sz="1800"/>
            </a:br>
            <a:r>
              <a:rPr lang="en" sz="1800"/>
              <a:t>in Europe ~700.000 - 2.1M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 sign languages all over the world, o</a:t>
            </a:r>
            <a:r>
              <a:rPr lang="en" sz="1800"/>
              <a:t>wn</a:t>
            </a:r>
            <a:r>
              <a:rPr lang="en" sz="1800"/>
              <a:t> grammar &amp; syntax 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Complex body movements, the „flow“ is essential, not only static signs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Communication restricted to small group of like-minded, relatives and teachers</a:t>
            </a:r>
            <a:endParaRPr sz="1800"/>
          </a:p>
        </p:txBody>
      </p:sp>
      <p:pic>
        <p:nvPicPr>
          <p:cNvPr id="94" name="Google Shape;94;p15" title="M_0083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050" y="300575"/>
            <a:ext cx="3974000" cy="29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4749325" y="3939675"/>
            <a:ext cx="4249500" cy="11259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Project Idea: </a:t>
            </a:r>
            <a:br>
              <a:rPr lang="en" sz="3000">
                <a:solidFill>
                  <a:schemeClr val="lt1"/>
                </a:solidFill>
              </a:rPr>
            </a:br>
            <a:r>
              <a:rPr lang="en" sz="3000">
                <a:solidFill>
                  <a:schemeClr val="lt1"/>
                </a:solidFill>
              </a:rPr>
              <a:t>Tablet that Translates </a:t>
            </a:r>
            <a:br>
              <a:rPr lang="en" sz="3000">
                <a:solidFill>
                  <a:schemeClr val="lt1"/>
                </a:solidFill>
              </a:rPr>
            </a:br>
            <a:r>
              <a:rPr lang="en" sz="3000">
                <a:solidFill>
                  <a:schemeClr val="lt1"/>
                </a:solidFill>
              </a:rPr>
              <a:t>Sign Language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96" name="Google Shape;96;p15"/>
          <p:cNvSpPr/>
          <p:nvPr/>
        </p:nvSpPr>
        <p:spPr>
          <a:xfrm rot="772985">
            <a:off x="3847383" y="3943239"/>
            <a:ext cx="947245" cy="1055672"/>
          </a:xfrm>
          <a:prstGeom prst="heart">
            <a:avLst/>
          </a:prstGeom>
          <a:solidFill>
            <a:schemeClr val="accent4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My wife teaches with signs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Recognise Gestures = Video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400037">
            <a:off x="2576915" y="937865"/>
            <a:ext cx="3563886" cy="22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373652">
            <a:off x="3023264" y="2753354"/>
            <a:ext cx="3284659" cy="206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5">
            <a:alphaModFix/>
          </a:blip>
          <a:srcRect b="0" l="21695" r="3828" t="0"/>
          <a:stretch/>
        </p:blipFill>
        <p:spPr>
          <a:xfrm flipH="1">
            <a:off x="6283600" y="1897150"/>
            <a:ext cx="2197324" cy="19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6">
            <a:alphaModFix/>
          </a:blip>
          <a:srcRect b="0" l="11133" r="15471" t="0"/>
          <a:stretch/>
        </p:blipFill>
        <p:spPr>
          <a:xfrm>
            <a:off x="724725" y="1897150"/>
            <a:ext cx="2197325" cy="19888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722538" y="1518850"/>
            <a:ext cx="22017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Natural” Language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281417" y="1518850"/>
            <a:ext cx="22017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Language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068900" y="1807363"/>
            <a:ext cx="2201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Speech Recognition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= Solved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068888" y="2967325"/>
            <a:ext cx="38691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Understanding gestures </a:t>
            </a:r>
            <a:b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oo complex – until </a:t>
            </a:r>
            <a:b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very recently!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5839875" y="3502600"/>
            <a:ext cx="3386772" cy="1842372"/>
          </a:xfrm>
          <a:prstGeom prst="irregularSeal2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 rot="-944988">
            <a:off x="6173072" y="3810023"/>
            <a:ext cx="2474606" cy="111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Live-demo: </a:t>
            </a:r>
            <a:br>
              <a:rPr lang="en" sz="1800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prototype</a:t>
            </a:r>
            <a:r>
              <a:rPr lang="en" sz="1800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 recognising isolated gestures </a:t>
            </a:r>
            <a:br>
              <a:rPr lang="en" sz="1800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of ~5 sec</a:t>
            </a:r>
            <a:endParaRPr sz="1800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175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State-of-the-Art: Image Understanding Solved with Deep Learning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5874975" y="1304875"/>
            <a:ext cx="3038100" cy="3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Transfer Learning!</a:t>
            </a:r>
            <a:endParaRPr b="1">
              <a:solidFill>
                <a:schemeClr val="dk1"/>
              </a:solidFill>
            </a:endParaRPr>
          </a:p>
          <a:p>
            <a:pPr indent="-134620" lvl="0" marL="27432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Convolutional Neural Networks trained on ImageNet can be used to extract image features, eg eyes, corners, …</a:t>
            </a:r>
            <a:endParaRPr/>
          </a:p>
          <a:p>
            <a:pPr indent="-134620" lvl="0" marL="27432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easily be re-used for any image classification - not only on 1000 standard categories</a:t>
            </a:r>
            <a:endParaRPr/>
          </a:p>
          <a:p>
            <a:pPr indent="-134620" lvl="0" marL="27432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Enables extremely powerful transfer learning (analogous to human brain)</a:t>
            </a:r>
            <a:r>
              <a:rPr lang="en"/>
              <a:t> </a:t>
            </a:r>
            <a:endParaRPr/>
          </a:p>
          <a:p>
            <a:pPr indent="-134620" lvl="0" marL="27432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⇒ F</a:t>
            </a:r>
            <a:r>
              <a:rPr lang="en"/>
              <a:t>uels current AI hype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25" y="1304875"/>
            <a:ext cx="2628924" cy="553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2911325" y="1304875"/>
            <a:ext cx="2963700" cy="3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1000 object categories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.2 million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training images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Error in 2017: 2.3%</a:t>
            </a:r>
            <a:r>
              <a:rPr baseline="30000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(1)</a:t>
            </a:r>
            <a:endParaRPr baseline="30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4">
            <a:alphaModFix/>
          </a:blip>
          <a:srcRect b="13141" l="0" r="0" t="0"/>
          <a:stretch/>
        </p:blipFill>
        <p:spPr>
          <a:xfrm>
            <a:off x="3074963" y="1902875"/>
            <a:ext cx="2632501" cy="217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063" y="1902875"/>
            <a:ext cx="1443025" cy="30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262325" y="12509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Convolutional Neural Nets Learn Hierarchical Features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33725" y="4748875"/>
            <a:ext cx="43557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(1)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http://image-net.org/challenges/LSVRC/2017/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Adds Time Dimension ⇒ Much Harder 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15067" l="0" r="0" t="0"/>
          <a:stretch/>
        </p:blipFill>
        <p:spPr>
          <a:xfrm>
            <a:off x="4572000" y="1784350"/>
            <a:ext cx="4266549" cy="287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75" y="1532400"/>
            <a:ext cx="1160198" cy="116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817" y="1543703"/>
            <a:ext cx="1137591" cy="113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3851" y="1532400"/>
            <a:ext cx="1160198" cy="116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182" y="3500154"/>
            <a:ext cx="1160198" cy="116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0516" y="3500154"/>
            <a:ext cx="1160198" cy="116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3851" y="3500154"/>
            <a:ext cx="1160198" cy="11601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427207" y="1154100"/>
            <a:ext cx="3586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Short-term: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Detect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“Flow” of Movement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427207" y="3121850"/>
            <a:ext cx="3586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Long-term: Remember Sequence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(eg first lightning then rain)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4911882" y="1154100"/>
            <a:ext cx="3586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Required Large-Scale Video Datasets</a:t>
            </a:r>
            <a:r>
              <a:rPr baseline="3000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(1)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only Emerging Since 2016</a:t>
            </a:r>
            <a:endParaRPr sz="16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 txBox="1"/>
          <p:nvPr>
            <p:ph idx="4294967295" type="body"/>
          </p:nvPr>
        </p:nvSpPr>
        <p:spPr>
          <a:xfrm>
            <a:off x="33725" y="4748875"/>
            <a:ext cx="9030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(1) Figure from </a:t>
            </a:r>
            <a:r>
              <a:rPr i="1" lang="en" sz="800"/>
              <a:t>YouTube-8M: A Large-Scale Video Classification Benchmark</a:t>
            </a:r>
            <a:r>
              <a:rPr lang="en" sz="800"/>
              <a:t>, Google Research, Sep 2016. Enriched with additional video datasets.</a:t>
            </a:r>
            <a:endParaRPr sz="800"/>
          </a:p>
        </p:txBody>
      </p:sp>
      <p:sp>
        <p:nvSpPr>
          <p:cNvPr id="140" name="Google Shape;140;p18"/>
          <p:cNvSpPr txBox="1"/>
          <p:nvPr/>
        </p:nvSpPr>
        <p:spPr>
          <a:xfrm>
            <a:off x="7249425" y="2264900"/>
            <a:ext cx="475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(2016)</a:t>
            </a:r>
            <a:endParaRPr sz="700"/>
          </a:p>
        </p:txBody>
      </p:sp>
      <p:sp>
        <p:nvSpPr>
          <p:cNvPr id="141" name="Google Shape;141;p18"/>
          <p:cNvSpPr txBox="1"/>
          <p:nvPr/>
        </p:nvSpPr>
        <p:spPr>
          <a:xfrm>
            <a:off x="5494000" y="3630250"/>
            <a:ext cx="475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(2012)</a:t>
            </a:r>
            <a:endParaRPr sz="700"/>
          </a:p>
        </p:txBody>
      </p:sp>
      <p:sp>
        <p:nvSpPr>
          <p:cNvPr id="142" name="Google Shape;142;p18"/>
          <p:cNvSpPr txBox="1"/>
          <p:nvPr/>
        </p:nvSpPr>
        <p:spPr>
          <a:xfrm>
            <a:off x="7263800" y="2918275"/>
            <a:ext cx="3552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(2010)</a:t>
            </a:r>
            <a:endParaRPr sz="700"/>
          </a:p>
        </p:txBody>
      </p:sp>
      <p:sp>
        <p:nvSpPr>
          <p:cNvPr id="143" name="Google Shape;143;p18"/>
          <p:cNvSpPr txBox="1"/>
          <p:nvPr/>
        </p:nvSpPr>
        <p:spPr>
          <a:xfrm>
            <a:off x="5783750" y="3447700"/>
            <a:ext cx="475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(2015)</a:t>
            </a:r>
            <a:endParaRPr sz="700"/>
          </a:p>
        </p:txBody>
      </p:sp>
      <p:sp>
        <p:nvSpPr>
          <p:cNvPr id="144" name="Google Shape;144;p18"/>
          <p:cNvSpPr/>
          <p:nvPr/>
        </p:nvSpPr>
        <p:spPr>
          <a:xfrm>
            <a:off x="6381750" y="3033650"/>
            <a:ext cx="79500" cy="97800"/>
          </a:xfrm>
          <a:prstGeom prst="diamond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5771575" y="3015650"/>
            <a:ext cx="6141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Kinetics</a:t>
            </a:r>
            <a:endParaRPr sz="700"/>
          </a:p>
        </p:txBody>
      </p:sp>
      <p:sp>
        <p:nvSpPr>
          <p:cNvPr id="146" name="Google Shape;146;p18"/>
          <p:cNvSpPr txBox="1"/>
          <p:nvPr/>
        </p:nvSpPr>
        <p:spPr>
          <a:xfrm>
            <a:off x="5771575" y="3091750"/>
            <a:ext cx="6141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(2017)</a:t>
            </a:r>
            <a:endParaRPr b="1" sz="800"/>
          </a:p>
        </p:txBody>
      </p:sp>
      <p:sp>
        <p:nvSpPr>
          <p:cNvPr id="147" name="Google Shape;147;p18"/>
          <p:cNvSpPr/>
          <p:nvPr/>
        </p:nvSpPr>
        <p:spPr>
          <a:xfrm>
            <a:off x="6227475" y="3377200"/>
            <a:ext cx="79500" cy="97800"/>
          </a:xfrm>
          <a:prstGeom prst="diamond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6505325" y="3494638"/>
            <a:ext cx="7053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ChaLearn249</a:t>
            </a:r>
            <a:br>
              <a:rPr b="1" lang="en" sz="800"/>
            </a:br>
            <a:r>
              <a:rPr lang="en" sz="700"/>
              <a:t>(2016)</a:t>
            </a:r>
            <a:endParaRPr sz="700"/>
          </a:p>
        </p:txBody>
      </p:sp>
      <p:cxnSp>
        <p:nvCxnSpPr>
          <p:cNvPr id="149" name="Google Shape;149;p18"/>
          <p:cNvCxnSpPr/>
          <p:nvPr/>
        </p:nvCxnSpPr>
        <p:spPr>
          <a:xfrm rot="10800000">
            <a:off x="6291525" y="3443300"/>
            <a:ext cx="233100" cy="3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8"/>
          <p:cNvSpPr txBox="1"/>
          <p:nvPr/>
        </p:nvSpPr>
        <p:spPr>
          <a:xfrm>
            <a:off x="6110475" y="3263763"/>
            <a:ext cx="6141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(2015)</a:t>
            </a:r>
            <a:endParaRPr b="1" sz="800"/>
          </a:p>
        </p:txBody>
      </p:sp>
      <p:sp>
        <p:nvSpPr>
          <p:cNvPr id="151" name="Google Shape;151;p18"/>
          <p:cNvSpPr/>
          <p:nvPr/>
        </p:nvSpPr>
        <p:spPr>
          <a:xfrm>
            <a:off x="5350900" y="3173450"/>
            <a:ext cx="79500" cy="97800"/>
          </a:xfrm>
          <a:prstGeom prst="diamond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5009575" y="2940238"/>
            <a:ext cx="7053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20BN</a:t>
            </a:r>
            <a:br>
              <a:rPr b="1" lang="en" sz="800"/>
            </a:br>
            <a:r>
              <a:rPr b="1" lang="en" sz="800"/>
              <a:t>Jester</a:t>
            </a:r>
            <a:br>
              <a:rPr b="1" lang="en" sz="800"/>
            </a:br>
            <a:r>
              <a:rPr lang="en" sz="700"/>
              <a:t>(2017)</a:t>
            </a:r>
            <a:endParaRPr sz="700"/>
          </a:p>
        </p:txBody>
      </p:sp>
      <p:sp>
        <p:nvSpPr>
          <p:cNvPr id="153" name="Google Shape;153;p18"/>
          <p:cNvSpPr txBox="1"/>
          <p:nvPr/>
        </p:nvSpPr>
        <p:spPr>
          <a:xfrm>
            <a:off x="6204100" y="2755625"/>
            <a:ext cx="3552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(2014)</a:t>
            </a:r>
            <a:endParaRPr sz="700"/>
          </a:p>
        </p:txBody>
      </p:sp>
      <p:sp>
        <p:nvSpPr>
          <p:cNvPr id="154" name="Google Shape;154;p18"/>
          <p:cNvSpPr/>
          <p:nvPr/>
        </p:nvSpPr>
        <p:spPr>
          <a:xfrm>
            <a:off x="7662125" y="3225550"/>
            <a:ext cx="1352700" cy="507000"/>
          </a:xfrm>
          <a:prstGeom prst="wedgeRectCallout">
            <a:avLst>
              <a:gd fmla="val -81409" name="adj1"/>
              <a:gd fmla="val 8826" name="adj2"/>
            </a:avLst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Subset of 20 Italian sign language gestures used for this prototype</a:t>
            </a:r>
            <a:r>
              <a:rPr lang="en" sz="1000">
                <a:solidFill>
                  <a:schemeClr val="dk2"/>
                </a:solidFill>
              </a:rPr>
              <a:t>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baseline="30000" lang="en"/>
              <a:t>st</a:t>
            </a:r>
            <a:r>
              <a:rPr lang="en"/>
              <a:t> Prototype: ImageNet Transfer Learning + </a:t>
            </a:r>
            <a:br>
              <a:rPr lang="en"/>
            </a:br>
            <a:r>
              <a:rPr lang="en"/>
              <a:t>Memory Unit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2217575" y="2940825"/>
            <a:ext cx="834900" cy="834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2036325" y="3143675"/>
            <a:ext cx="834900" cy="834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1973900" y="3198275"/>
            <a:ext cx="834900" cy="834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>
            <p:ph idx="4294967295" type="body"/>
          </p:nvPr>
        </p:nvSpPr>
        <p:spPr>
          <a:xfrm rot="-2700000">
            <a:off x="2725479" y="3716699"/>
            <a:ext cx="395414" cy="22528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164" name="Google Shape;164;p19"/>
          <p:cNvSpPr txBox="1"/>
          <p:nvPr>
            <p:ph idx="4294967295" type="body"/>
          </p:nvPr>
        </p:nvSpPr>
        <p:spPr>
          <a:xfrm rot="-2700000">
            <a:off x="2725479" y="2891499"/>
            <a:ext cx="395414" cy="22528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165" name="Google Shape;165;p19"/>
          <p:cNvSpPr txBox="1"/>
          <p:nvPr>
            <p:ph idx="4294967295" type="body"/>
          </p:nvPr>
        </p:nvSpPr>
        <p:spPr>
          <a:xfrm rot="-2700000">
            <a:off x="1919454" y="2891499"/>
            <a:ext cx="395414" cy="22528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166" name="Google Shape;166;p19"/>
          <p:cNvSpPr txBox="1"/>
          <p:nvPr>
            <p:ph idx="4294967295" type="body"/>
          </p:nvPr>
        </p:nvSpPr>
        <p:spPr>
          <a:xfrm rot="-3044791">
            <a:off x="2838822" y="3752031"/>
            <a:ext cx="605924" cy="22536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time</a:t>
            </a:r>
            <a:endParaRPr sz="1000"/>
          </a:p>
        </p:txBody>
      </p:sp>
      <p:cxnSp>
        <p:nvCxnSpPr>
          <p:cNvPr id="167" name="Google Shape;167;p19"/>
          <p:cNvCxnSpPr/>
          <p:nvPr/>
        </p:nvCxnSpPr>
        <p:spPr>
          <a:xfrm flipH="1" rot="10800000">
            <a:off x="3142625" y="3769200"/>
            <a:ext cx="2205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19"/>
          <p:cNvSpPr txBox="1"/>
          <p:nvPr>
            <p:ph idx="4294967295" type="body"/>
          </p:nvPr>
        </p:nvSpPr>
        <p:spPr>
          <a:xfrm>
            <a:off x="2020401" y="3503075"/>
            <a:ext cx="741900" cy="2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Video Frames 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800"/>
              <a:t>224x224</a:t>
            </a:r>
            <a:endParaRPr sz="800"/>
          </a:p>
        </p:txBody>
      </p:sp>
      <p:sp>
        <p:nvSpPr>
          <p:cNvPr id="169" name="Google Shape;169;p19"/>
          <p:cNvSpPr txBox="1"/>
          <p:nvPr>
            <p:ph idx="4294967295" type="body"/>
          </p:nvPr>
        </p:nvSpPr>
        <p:spPr>
          <a:xfrm>
            <a:off x="2143426" y="3831300"/>
            <a:ext cx="741900" cy="2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01</a:t>
            </a:r>
            <a:endParaRPr sz="800"/>
          </a:p>
        </p:txBody>
      </p:sp>
      <p:sp>
        <p:nvSpPr>
          <p:cNvPr id="170" name="Google Shape;170;p19"/>
          <p:cNvSpPr txBox="1"/>
          <p:nvPr>
            <p:ph idx="4294967295" type="body"/>
          </p:nvPr>
        </p:nvSpPr>
        <p:spPr>
          <a:xfrm>
            <a:off x="2391226" y="3574475"/>
            <a:ext cx="741900" cy="2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40</a:t>
            </a:r>
            <a:endParaRPr sz="800"/>
          </a:p>
        </p:txBody>
      </p:sp>
      <p:sp>
        <p:nvSpPr>
          <p:cNvPr id="171" name="Google Shape;171;p19"/>
          <p:cNvSpPr/>
          <p:nvPr/>
        </p:nvSpPr>
        <p:spPr>
          <a:xfrm>
            <a:off x="1819775" y="2271875"/>
            <a:ext cx="1630500" cy="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>
            <p:ph idx="4294967295" type="body"/>
          </p:nvPr>
        </p:nvSpPr>
        <p:spPr>
          <a:xfrm rot="-2700000">
            <a:off x="1486654" y="2236049"/>
            <a:ext cx="395414" cy="22528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173" name="Google Shape;173;p19"/>
          <p:cNvSpPr txBox="1"/>
          <p:nvPr>
            <p:ph idx="4294967295" type="body"/>
          </p:nvPr>
        </p:nvSpPr>
        <p:spPr>
          <a:xfrm rot="-2700000">
            <a:off x="3109479" y="2228249"/>
            <a:ext cx="395414" cy="22528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174" name="Google Shape;174;p19"/>
          <p:cNvSpPr/>
          <p:nvPr/>
        </p:nvSpPr>
        <p:spPr>
          <a:xfrm>
            <a:off x="2377625" y="2588250"/>
            <a:ext cx="514800" cy="2691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CNN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175;p19"/>
          <p:cNvCxnSpPr/>
          <p:nvPr/>
        </p:nvCxnSpPr>
        <p:spPr>
          <a:xfrm rot="10800000">
            <a:off x="2453638" y="2552700"/>
            <a:ext cx="3900" cy="583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19"/>
          <p:cNvSpPr/>
          <p:nvPr/>
        </p:nvSpPr>
        <p:spPr>
          <a:xfrm>
            <a:off x="2196363" y="2783925"/>
            <a:ext cx="514800" cy="2691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CNN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1617300" y="2474550"/>
            <a:ext cx="1630500" cy="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1572325" y="2521350"/>
            <a:ext cx="1630500" cy="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19"/>
          <p:cNvCxnSpPr>
            <a:stCxn id="162" idx="0"/>
            <a:endCxn id="178" idx="2"/>
          </p:cNvCxnSpPr>
          <p:nvPr/>
        </p:nvCxnSpPr>
        <p:spPr>
          <a:xfrm rot="10800000">
            <a:off x="2387450" y="2615075"/>
            <a:ext cx="3900" cy="583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19"/>
          <p:cNvSpPr/>
          <p:nvPr/>
        </p:nvSpPr>
        <p:spPr>
          <a:xfrm>
            <a:off x="2130175" y="2846300"/>
            <a:ext cx="514800" cy="2691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CNN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9"/>
          <p:cNvSpPr txBox="1"/>
          <p:nvPr>
            <p:ph idx="4294967295" type="body"/>
          </p:nvPr>
        </p:nvSpPr>
        <p:spPr>
          <a:xfrm>
            <a:off x="1417326" y="2462438"/>
            <a:ext cx="741900" cy="2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1024 x 1</a:t>
            </a:r>
            <a:endParaRPr sz="800"/>
          </a:p>
        </p:txBody>
      </p:sp>
      <p:sp>
        <p:nvSpPr>
          <p:cNvPr id="182" name="Google Shape;182;p19"/>
          <p:cNvSpPr txBox="1"/>
          <p:nvPr>
            <p:ph idx="4294967295" type="body"/>
          </p:nvPr>
        </p:nvSpPr>
        <p:spPr>
          <a:xfrm>
            <a:off x="2537101" y="2454613"/>
            <a:ext cx="741900" cy="2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01</a:t>
            </a:r>
            <a:endParaRPr sz="800"/>
          </a:p>
        </p:txBody>
      </p:sp>
      <p:sp>
        <p:nvSpPr>
          <p:cNvPr id="183" name="Google Shape;183;p19"/>
          <p:cNvSpPr txBox="1"/>
          <p:nvPr>
            <p:ph idx="4294967295" type="body"/>
          </p:nvPr>
        </p:nvSpPr>
        <p:spPr>
          <a:xfrm>
            <a:off x="2781376" y="2209125"/>
            <a:ext cx="741900" cy="2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40</a:t>
            </a:r>
            <a:endParaRPr sz="800"/>
          </a:p>
        </p:txBody>
      </p:sp>
      <p:cxnSp>
        <p:nvCxnSpPr>
          <p:cNvPr id="184" name="Google Shape;184;p19"/>
          <p:cNvCxnSpPr/>
          <p:nvPr/>
        </p:nvCxnSpPr>
        <p:spPr>
          <a:xfrm>
            <a:off x="3452500" y="2326275"/>
            <a:ext cx="317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9"/>
          <p:cNvCxnSpPr/>
          <p:nvPr/>
        </p:nvCxnSpPr>
        <p:spPr>
          <a:xfrm>
            <a:off x="3249650" y="2521325"/>
            <a:ext cx="317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19"/>
          <p:cNvCxnSpPr/>
          <p:nvPr/>
        </p:nvCxnSpPr>
        <p:spPr>
          <a:xfrm>
            <a:off x="3202825" y="2568150"/>
            <a:ext cx="317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19"/>
          <p:cNvCxnSpPr/>
          <p:nvPr/>
        </p:nvCxnSpPr>
        <p:spPr>
          <a:xfrm>
            <a:off x="3848225" y="2510550"/>
            <a:ext cx="450600" cy="2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19"/>
          <p:cNvSpPr/>
          <p:nvPr/>
        </p:nvSpPr>
        <p:spPr>
          <a:xfrm rot="-2977987">
            <a:off x="3313775" y="2378788"/>
            <a:ext cx="835135" cy="269007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LSTMs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2130175" y="4321225"/>
            <a:ext cx="1148700" cy="438900"/>
          </a:xfrm>
          <a:prstGeom prst="wedgeRectCallout">
            <a:avLst>
              <a:gd fmla="val -1116" name="adj1"/>
              <a:gd fmla="val -11031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1. </a:t>
            </a:r>
            <a:r>
              <a:rPr lang="en" sz="1200">
                <a:solidFill>
                  <a:schemeClr val="dk2"/>
                </a:solidFill>
              </a:rPr>
              <a:t>Slice video into 40 frames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4298825" y="2408700"/>
            <a:ext cx="834900" cy="225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Gesture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382350" y="2783925"/>
            <a:ext cx="1398300" cy="944400"/>
          </a:xfrm>
          <a:prstGeom prst="wedgeRectCallout">
            <a:avLst>
              <a:gd fmla="val 72749" name="adj1"/>
              <a:gd fmla="val -3008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2. Extract image “features” from 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CNN “MobileNet” pretrained on ImageNet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2217575" y="1388850"/>
            <a:ext cx="1866600" cy="628500"/>
          </a:xfrm>
          <a:prstGeom prst="wedgeRectCallout">
            <a:avLst>
              <a:gd fmla="val 32548" name="adj1"/>
              <a:gd fmla="val 76523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3. Feed the image features (sequentially) into Long-Short-Term-Memory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19"/>
          <p:cNvSpPr/>
          <p:nvPr/>
        </p:nvSpPr>
        <p:spPr>
          <a:xfrm rot="5400000">
            <a:off x="5166800" y="2171375"/>
            <a:ext cx="1053300" cy="269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 rot="5400000">
            <a:off x="5166800" y="3511175"/>
            <a:ext cx="1053300" cy="269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 txBox="1"/>
          <p:nvPr>
            <p:ph idx="4294967295" type="body"/>
          </p:nvPr>
        </p:nvSpPr>
        <p:spPr>
          <a:xfrm>
            <a:off x="5876800" y="1646650"/>
            <a:ext cx="3267300" cy="2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Good result on proof-of-concept: ~70% accuracy on UCF101</a:t>
            </a:r>
            <a:r>
              <a:rPr baseline="30000" lang="en" sz="1600">
                <a:solidFill>
                  <a:schemeClr val="dk1"/>
                </a:solidFill>
              </a:rPr>
              <a:t>(1)</a:t>
            </a:r>
            <a:r>
              <a:rPr lang="en" sz="1600">
                <a:solidFill>
                  <a:schemeClr val="dk1"/>
                </a:solidFill>
              </a:rPr>
              <a:t> human action video dataset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(</a:t>
            </a:r>
            <a:r>
              <a:rPr lang="en" sz="1600">
                <a:solidFill>
                  <a:schemeClr val="dk1"/>
                </a:solidFill>
              </a:rPr>
              <a:t>~10 sec each</a:t>
            </a:r>
            <a:r>
              <a:rPr lang="en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But not satisfying on short-term movements required for sign language. Only ~40% accuracy on gestures from ChaLearn20</a:t>
            </a:r>
            <a:r>
              <a:rPr baseline="30000" lang="en" sz="1600">
                <a:solidFill>
                  <a:schemeClr val="dk1"/>
                </a:solidFill>
              </a:rPr>
              <a:t>(2)</a:t>
            </a:r>
            <a:r>
              <a:rPr lang="en" sz="1600">
                <a:solidFill>
                  <a:schemeClr val="dk1"/>
                </a:solidFill>
              </a:rPr>
              <a:t> ...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🤔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9"/>
          <p:cNvSpPr txBox="1"/>
          <p:nvPr>
            <p:ph idx="4294967295" type="body"/>
          </p:nvPr>
        </p:nvSpPr>
        <p:spPr>
          <a:xfrm>
            <a:off x="33725" y="4748875"/>
            <a:ext cx="9030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(1)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UCF101</a:t>
            </a:r>
            <a:r>
              <a:rPr lang="en" sz="800"/>
              <a:t> dataset consists of 101 human actions (eg badminton, applying lipstick) and 13.000 videos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(2)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ChaLearn dataset</a:t>
            </a:r>
            <a:r>
              <a:rPr lang="en" sz="800"/>
              <a:t> consists of 249 human gestures and 50,000 videos. For this prototype 20 mostly Italian sign language gestures were used  (3200 videos)</a:t>
            </a:r>
            <a:endParaRPr sz="800">
              <a:solidFill>
                <a:srgbClr val="FF9900"/>
              </a:solidFill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234025" y="143150"/>
            <a:ext cx="607800" cy="6078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1</a:t>
            </a:r>
            <a:r>
              <a:rPr b="1" baseline="30000" lang="en" sz="2400">
                <a:solidFill>
                  <a:schemeClr val="lt1"/>
                </a:solidFill>
              </a:rPr>
              <a:t>st</a:t>
            </a:r>
            <a:endParaRPr b="1" baseline="30000" sz="2400">
              <a:solidFill>
                <a:schemeClr val="lt1"/>
              </a:solidFill>
            </a:endParaRPr>
          </a:p>
        </p:txBody>
      </p:sp>
      <p:pic>
        <p:nvPicPr>
          <p:cNvPr id="198" name="Google Shape;1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9500" y="4203700"/>
            <a:ext cx="741900" cy="5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baseline="30000" lang="en"/>
              <a:t>st</a:t>
            </a:r>
            <a:r>
              <a:rPr lang="en"/>
              <a:t> Try: “Optical flow” Boosts Short-Term Movement Detection</a:t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 rot="5400000">
            <a:off x="5166800" y="1832100"/>
            <a:ext cx="1053300" cy="269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 txBox="1"/>
          <p:nvPr>
            <p:ph idx="4294967295" type="body"/>
          </p:nvPr>
        </p:nvSpPr>
        <p:spPr>
          <a:xfrm>
            <a:off x="5876800" y="1440000"/>
            <a:ext cx="32673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Optical flow (instead of “normal” frames) increases accuracy on ChaLearn20 above 70% 😀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234025" y="143150"/>
            <a:ext cx="607800" cy="6078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2</a:t>
            </a:r>
            <a:r>
              <a:rPr b="1" baseline="30000" lang="en" sz="2400">
                <a:solidFill>
                  <a:schemeClr val="lt1"/>
                </a:solidFill>
              </a:rPr>
              <a:t>nd</a:t>
            </a:r>
            <a:endParaRPr b="1" baseline="30000" sz="2400">
              <a:solidFill>
                <a:schemeClr val="lt1"/>
              </a:solidFill>
            </a:endParaRPr>
          </a:p>
        </p:txBody>
      </p:sp>
      <p:pic>
        <p:nvPicPr>
          <p:cNvPr descr="Realtime computation of dense optical flow (color encodes the direction of moving pixels, intensity their speed). Implemented using CUDA, running on a single GeForce 8800 GTX. &#10;Visit www.gpu4vision.org for videos and binaries." id="207" name="Google Shape;207;p20" title="Dense Realtime Optical Fl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675" y="1440000"/>
            <a:ext cx="3940576" cy="29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>
            <p:ph idx="4294967295" type="body"/>
          </p:nvPr>
        </p:nvSpPr>
        <p:spPr>
          <a:xfrm>
            <a:off x="631675" y="4479425"/>
            <a:ext cx="3588300" cy="6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47320" lvl="0" marL="18288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Calculated from 2 successive frames</a:t>
            </a:r>
            <a:endParaRPr sz="1600"/>
          </a:p>
          <a:p>
            <a:pPr indent="-147320" lvl="0" marL="18288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Computationally very expensive!</a:t>
            </a:r>
            <a:endParaRPr sz="1600"/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7837" y="2489200"/>
            <a:ext cx="2800149" cy="206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 txBox="1"/>
          <p:nvPr>
            <p:ph idx="4294967295" type="body"/>
          </p:nvPr>
        </p:nvSpPr>
        <p:spPr>
          <a:xfrm>
            <a:off x="8301163" y="4330175"/>
            <a:ext cx="741900" cy="2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epochs</a:t>
            </a:r>
            <a:endParaRPr sz="800"/>
          </a:p>
        </p:txBody>
      </p:sp>
      <p:sp>
        <p:nvSpPr>
          <p:cNvPr id="211" name="Google Shape;211;p20"/>
          <p:cNvSpPr/>
          <p:nvPr/>
        </p:nvSpPr>
        <p:spPr>
          <a:xfrm rot="5400000">
            <a:off x="5166800" y="3387863"/>
            <a:ext cx="1053300" cy="269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1850" y="2047800"/>
            <a:ext cx="340000" cy="3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baseline="30000" lang="en"/>
              <a:t>st</a:t>
            </a:r>
            <a:r>
              <a:rPr lang="en"/>
              <a:t> Solution = State-of-the-Art: </a:t>
            </a:r>
            <a:br>
              <a:rPr lang="en"/>
            </a:br>
            <a:r>
              <a:rPr lang="en"/>
              <a:t>Pre-Trained 3D-CNN from Deepmind</a:t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 rot="5400000">
            <a:off x="5076800" y="2569875"/>
            <a:ext cx="1233300" cy="269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234025" y="143150"/>
            <a:ext cx="607800" cy="6078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3</a:t>
            </a:r>
            <a:r>
              <a:rPr b="1" baseline="30000" lang="en" sz="2400">
                <a:solidFill>
                  <a:schemeClr val="lt1"/>
                </a:solidFill>
              </a:rPr>
              <a:t>r</a:t>
            </a:r>
            <a:r>
              <a:rPr b="1" baseline="30000" lang="en" sz="2400">
                <a:solidFill>
                  <a:schemeClr val="lt1"/>
                </a:solidFill>
              </a:rPr>
              <a:t>d</a:t>
            </a:r>
            <a:endParaRPr b="1" baseline="30000" sz="2400">
              <a:solidFill>
                <a:schemeClr val="lt1"/>
              </a:solidFill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711800" y="2922888"/>
            <a:ext cx="834900" cy="834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530550" y="3125738"/>
            <a:ext cx="834900" cy="834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468125" y="3180338"/>
            <a:ext cx="834900" cy="834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294967295" type="body"/>
          </p:nvPr>
        </p:nvSpPr>
        <p:spPr>
          <a:xfrm rot="-2700000">
            <a:off x="1219704" y="3698762"/>
            <a:ext cx="395414" cy="22528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224" name="Google Shape;224;p21"/>
          <p:cNvSpPr txBox="1"/>
          <p:nvPr>
            <p:ph idx="4294967295" type="body"/>
          </p:nvPr>
        </p:nvSpPr>
        <p:spPr>
          <a:xfrm rot="-2700000">
            <a:off x="1219704" y="2873562"/>
            <a:ext cx="395414" cy="22528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225" name="Google Shape;225;p21"/>
          <p:cNvSpPr txBox="1"/>
          <p:nvPr>
            <p:ph idx="4294967295" type="body"/>
          </p:nvPr>
        </p:nvSpPr>
        <p:spPr>
          <a:xfrm rot="-2700000">
            <a:off x="413679" y="2873562"/>
            <a:ext cx="395414" cy="22528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226" name="Google Shape;226;p21"/>
          <p:cNvSpPr txBox="1"/>
          <p:nvPr>
            <p:ph idx="4294967295" type="body"/>
          </p:nvPr>
        </p:nvSpPr>
        <p:spPr>
          <a:xfrm rot="-3044791">
            <a:off x="-100153" y="3734093"/>
            <a:ext cx="605924" cy="22536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time</a:t>
            </a:r>
            <a:endParaRPr sz="1000"/>
          </a:p>
        </p:txBody>
      </p:sp>
      <p:cxnSp>
        <p:nvCxnSpPr>
          <p:cNvPr id="227" name="Google Shape;227;p21"/>
          <p:cNvCxnSpPr/>
          <p:nvPr/>
        </p:nvCxnSpPr>
        <p:spPr>
          <a:xfrm flipH="1" rot="10800000">
            <a:off x="203650" y="3751263"/>
            <a:ext cx="2205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1"/>
          <p:cNvSpPr txBox="1"/>
          <p:nvPr>
            <p:ph idx="4294967295" type="body"/>
          </p:nvPr>
        </p:nvSpPr>
        <p:spPr>
          <a:xfrm>
            <a:off x="514625" y="3485138"/>
            <a:ext cx="741900" cy="2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Optical Flow</a:t>
            </a:r>
            <a:r>
              <a:rPr lang="en" sz="1200">
                <a:solidFill>
                  <a:srgbClr val="000000"/>
                </a:solidFill>
              </a:rPr>
              <a:t> 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800"/>
              <a:t>224x224</a:t>
            </a:r>
            <a:endParaRPr sz="800"/>
          </a:p>
        </p:txBody>
      </p:sp>
      <p:sp>
        <p:nvSpPr>
          <p:cNvPr id="229" name="Google Shape;229;p21"/>
          <p:cNvSpPr txBox="1"/>
          <p:nvPr>
            <p:ph idx="4294967295" type="body"/>
          </p:nvPr>
        </p:nvSpPr>
        <p:spPr>
          <a:xfrm>
            <a:off x="637651" y="3813363"/>
            <a:ext cx="741900" cy="2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01</a:t>
            </a:r>
            <a:endParaRPr sz="800"/>
          </a:p>
        </p:txBody>
      </p:sp>
      <p:sp>
        <p:nvSpPr>
          <p:cNvPr id="230" name="Google Shape;230;p21"/>
          <p:cNvSpPr txBox="1"/>
          <p:nvPr>
            <p:ph idx="4294967295" type="body"/>
          </p:nvPr>
        </p:nvSpPr>
        <p:spPr>
          <a:xfrm>
            <a:off x="885451" y="3556538"/>
            <a:ext cx="741900" cy="2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40</a:t>
            </a:r>
            <a:endParaRPr sz="800"/>
          </a:p>
        </p:txBody>
      </p:sp>
      <p:cxnSp>
        <p:nvCxnSpPr>
          <p:cNvPr id="231" name="Google Shape;231;p21"/>
          <p:cNvCxnSpPr>
            <a:stCxn id="222" idx="0"/>
          </p:cNvCxnSpPr>
          <p:nvPr/>
        </p:nvCxnSpPr>
        <p:spPr>
          <a:xfrm rot="10800000">
            <a:off x="881675" y="2597138"/>
            <a:ext cx="3900" cy="583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1"/>
          <p:cNvCxnSpPr/>
          <p:nvPr/>
        </p:nvCxnSpPr>
        <p:spPr>
          <a:xfrm rot="10800000">
            <a:off x="920675" y="2542513"/>
            <a:ext cx="3900" cy="583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1"/>
          <p:cNvCxnSpPr/>
          <p:nvPr/>
        </p:nvCxnSpPr>
        <p:spPr>
          <a:xfrm rot="10800000">
            <a:off x="1092300" y="2347463"/>
            <a:ext cx="3900" cy="583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1"/>
          <p:cNvCxnSpPr/>
          <p:nvPr/>
        </p:nvCxnSpPr>
        <p:spPr>
          <a:xfrm rot="10800000">
            <a:off x="944075" y="1762313"/>
            <a:ext cx="3900" cy="583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1"/>
          <p:cNvSpPr/>
          <p:nvPr/>
        </p:nvSpPr>
        <p:spPr>
          <a:xfrm rot="-2977987">
            <a:off x="591035" y="2184572"/>
            <a:ext cx="835135" cy="365845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3D-CNN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528575" y="1561013"/>
            <a:ext cx="834900" cy="225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Gesture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1"/>
          <p:cNvSpPr txBox="1"/>
          <p:nvPr>
            <p:ph idx="4294967295" type="body"/>
          </p:nvPr>
        </p:nvSpPr>
        <p:spPr>
          <a:xfrm>
            <a:off x="5828000" y="1796375"/>
            <a:ext cx="33162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   93%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Accuracy on ChaLearn20 gestures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1"/>
          <p:cNvSpPr txBox="1"/>
          <p:nvPr>
            <p:ph idx="4294967295" type="body"/>
          </p:nvPr>
        </p:nvSpPr>
        <p:spPr>
          <a:xfrm>
            <a:off x="1618225" y="1369775"/>
            <a:ext cx="3588300" cy="34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47320" lvl="0" marL="18288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3D-CNN add time as 3</a:t>
            </a:r>
            <a:r>
              <a:rPr baseline="30000" lang="en" sz="1600"/>
              <a:t>rd</a:t>
            </a:r>
            <a:r>
              <a:rPr lang="en" sz="1600"/>
              <a:t> dimension to “classical” image CNNs (with 2D) ⇒ very complex models</a:t>
            </a:r>
            <a:endParaRPr sz="1600"/>
          </a:p>
          <a:p>
            <a:pPr indent="-147320" lvl="0" marL="18288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2017 Deepmind published I3D</a:t>
            </a:r>
            <a:r>
              <a:rPr baseline="30000" lang="en" sz="1600"/>
              <a:t>(1)</a:t>
            </a:r>
            <a:r>
              <a:rPr lang="en" sz="1600"/>
              <a:t>, which is “inflated” from the famous 2D-“Inception” CNN</a:t>
            </a:r>
            <a:endParaRPr sz="1600"/>
          </a:p>
          <a:p>
            <a:pPr indent="-147320" lvl="0" marL="18288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I3D inherits pretraining from ImageNet + is pretrained on Kinetics human action video dataset</a:t>
            </a:r>
            <a:endParaRPr sz="1600"/>
          </a:p>
          <a:p>
            <a:pPr indent="-147320" lvl="0" marL="18288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Pretrained I3D can be used for transfer learning!</a:t>
            </a:r>
            <a:endParaRPr baseline="30000" sz="1600"/>
          </a:p>
        </p:txBody>
      </p:sp>
      <p:sp>
        <p:nvSpPr>
          <p:cNvPr id="239" name="Google Shape;239;p21"/>
          <p:cNvSpPr txBox="1"/>
          <p:nvPr>
            <p:ph idx="4294967295" type="body"/>
          </p:nvPr>
        </p:nvSpPr>
        <p:spPr>
          <a:xfrm>
            <a:off x="125" y="4748875"/>
            <a:ext cx="9144000" cy="4614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(1) </a:t>
            </a:r>
            <a:r>
              <a:rPr i="1" lang="en" sz="800"/>
              <a:t>Quo Vadis, Action Recognition? A New Model and the Kinetics Dataset</a:t>
            </a:r>
            <a:r>
              <a:rPr lang="en" sz="800"/>
              <a:t>, J Carreira, A Zisserman, Deepmind, 2017. Keras version available since 2018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https://github.com/dlpbc/keras-kinetics-i3d</a:t>
            </a:r>
            <a:r>
              <a:rPr lang="en" sz="800"/>
              <a:t> 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(2) ChaLearn249 is very hard challenge because val/test sets are performed by “new” signers. Highscore in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Summer 2016 competition</a:t>
            </a:r>
            <a:r>
              <a:rPr lang="en" sz="800"/>
              <a:t> was “only” 57% on test. My I3D network achieves 58% on val set :) </a:t>
            </a:r>
            <a:endParaRPr sz="800"/>
          </a:p>
        </p:txBody>
      </p:sp>
      <p:sp>
        <p:nvSpPr>
          <p:cNvPr id="240" name="Google Shape;240;p21"/>
          <p:cNvSpPr txBox="1"/>
          <p:nvPr>
            <p:ph idx="4294967295" type="body"/>
          </p:nvPr>
        </p:nvSpPr>
        <p:spPr>
          <a:xfrm>
            <a:off x="7941425" y="1930850"/>
            <a:ext cx="7419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3000">
                <a:solidFill>
                  <a:schemeClr val="dk1"/>
                </a:solidFill>
              </a:rPr>
              <a:t>   (2)</a:t>
            </a:r>
            <a:endParaRPr baseline="30000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575" y="1211213"/>
            <a:ext cx="1667450" cy="8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/>
          <p:nvPr/>
        </p:nvSpPr>
        <p:spPr>
          <a:xfrm>
            <a:off x="7800" y="0"/>
            <a:ext cx="4626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 txBox="1"/>
          <p:nvPr>
            <p:ph type="title"/>
          </p:nvPr>
        </p:nvSpPr>
        <p:spPr>
          <a:xfrm>
            <a:off x="311700" y="555600"/>
            <a:ext cx="84813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Live-Demo of Sign Recog</a:t>
            </a:r>
            <a:r>
              <a:rPr lang="en" sz="3000"/>
              <a:t>nition Prototype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4">
            <a:alphaModFix/>
          </a:blip>
          <a:srcRect b="21110" l="0" r="0" t="0"/>
          <a:stretch/>
        </p:blipFill>
        <p:spPr>
          <a:xfrm>
            <a:off x="4837275" y="2398612"/>
            <a:ext cx="2638076" cy="108531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>
            <p:ph idx="1" type="body"/>
          </p:nvPr>
        </p:nvSpPr>
        <p:spPr>
          <a:xfrm>
            <a:off x="408900" y="1369775"/>
            <a:ext cx="3960300" cy="34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47320" lvl="0" marL="18288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All training of neural networks on Amazon cloud with GPU</a:t>
            </a:r>
            <a:endParaRPr sz="1600">
              <a:solidFill>
                <a:schemeClr val="lt1"/>
              </a:solidFill>
            </a:endParaRPr>
          </a:p>
          <a:p>
            <a:pPr indent="-147320" lvl="0" marL="18288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Live-demo on MacBook Pro i5 (no GPU)</a:t>
            </a:r>
            <a:endParaRPr sz="1600">
              <a:solidFill>
                <a:schemeClr val="lt1"/>
              </a:solidFill>
            </a:endParaRPr>
          </a:p>
          <a:p>
            <a:pPr indent="-147320" lvl="0" marL="18288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Using 20 Italian sign language gestures (3.200 videos) from ChaLearn dataset</a:t>
            </a:r>
            <a:endParaRPr sz="1600">
              <a:solidFill>
                <a:schemeClr val="lt1"/>
              </a:solidFill>
            </a:endParaRPr>
          </a:p>
          <a:p>
            <a:pPr indent="-147320" lvl="0" marL="18288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Prototype captures video (5 sec) from attached webcam, displays optical flow (~5 sec) and predicts gesture with I3D neural network (~5 sec)</a:t>
            </a:r>
            <a:endParaRPr sz="1600">
              <a:solidFill>
                <a:schemeClr val="lt1"/>
              </a:solidFill>
            </a:endParaRPr>
          </a:p>
          <a:p>
            <a:pPr indent="-147320" lvl="0" marL="18288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https://github.com/FrederikSchorr/</a:t>
            </a:r>
            <a:br>
              <a:rPr lang="en" sz="1600" u="sng">
                <a:solidFill>
                  <a:schemeClr val="hlink"/>
                </a:solidFill>
                <a:hlinkClick r:id="rId6"/>
              </a:rPr>
            </a:br>
            <a:r>
              <a:rPr lang="en" sz="1600" u="sng">
                <a:solidFill>
                  <a:schemeClr val="hlink"/>
                </a:solidFill>
                <a:hlinkClick r:id="rId7"/>
              </a:rPr>
              <a:t>sign-language</a:t>
            </a:r>
            <a:r>
              <a:rPr lang="en" sz="1600">
                <a:solidFill>
                  <a:srgbClr val="FFFFFF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50" name="Google Shape;25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7275" y="1369775"/>
            <a:ext cx="2286000" cy="6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8217" y="2413650"/>
            <a:ext cx="856109" cy="10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9675" y="3837575"/>
            <a:ext cx="2638075" cy="105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